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84000" cy="13716000"/>
  <p:notesSz cx="6858000" cy="9144000"/>
  <p:embeddedFontLst>
    <p:embeddedFont>
      <p:font typeface="Montserrat Bold" pitchFamily="2" charset="77"/>
      <p:bold r:id="rId15"/>
      <p:italic r:id="rId16"/>
      <p:boldItalic r:id="rId17"/>
    </p:embeddedFont>
    <p:embeddedFont>
      <p:font typeface="Montserrat Medium" pitchFamily="2" charset="77"/>
      <p:regular r:id="rId18"/>
      <p:italic r:id="rId19"/>
    </p:embeddedFont>
    <p:embeddedFont>
      <p:font typeface="Montserrat-BoldItalic" pitchFamily="2" charset="77"/>
      <p:bold r:id="rId20"/>
      <p:italic r:id="rId21"/>
      <p:boldItalic r:id="rId22"/>
    </p:embeddedFont>
    <p:embeddedFont>
      <p:font typeface="Montserrat-Italic" pitchFamily="2" charset="77"/>
      <p:italic r:id="rId23"/>
    </p:embeddedFont>
    <p:embeddedFont>
      <p:font typeface="Tw Cen MT" panose="020B0602020104020603" pitchFamily="34" charset="77"/>
      <p:regular r:id="rId24"/>
      <p:bold r:id="rId25"/>
      <p:italic r:id="rId26"/>
      <p:boldItalic r:id="rId27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9D5386F-8E37-AF49-A108-DC97D24FBC06}"/>
              </a:ext>
            </a:extLst>
          </p:cNvPr>
          <p:cNvGrpSpPr/>
          <p:nvPr/>
        </p:nvGrpSpPr>
        <p:grpSpPr>
          <a:xfrm>
            <a:off x="-22552" y="-46537"/>
            <a:ext cx="24442002" cy="13307790"/>
            <a:chOff x="-22552" y="-46537"/>
            <a:chExt cx="24442002" cy="13307790"/>
          </a:xfrm>
        </p:grpSpPr>
        <p:pic>
          <p:nvPicPr>
            <p:cNvPr id="119" name="Value proposition canvas.jpeg"/>
            <p:cNvPicPr>
              <a:picLocks noChangeAspect="1"/>
            </p:cNvPicPr>
            <p:nvPr/>
          </p:nvPicPr>
          <p:blipFill>
            <a:blip r:embed="rId2"/>
            <a:srcRect t="15177" b="15177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7244729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132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6436276" y="12508777"/>
              <a:ext cx="74283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Kevin Dooley,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www.flickr.com/photos/pagedooley/6575053747/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907006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8532800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218585" y="220795"/>
              <a:ext cx="19070060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Value Proposition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7200522" cy="3038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Addressing customer 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pains and gains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830801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7783914" y="50204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79599" y="3724938"/>
              <a:ext cx="845500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Canvas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08" name="Shape 408"/>
          <p:cNvSpPr/>
          <p:nvPr/>
        </p:nvSpPr>
        <p:spPr>
          <a:xfrm>
            <a:off x="37794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410" name="Shape 410"/>
          <p:cNvSpPr/>
          <p:nvPr/>
        </p:nvSpPr>
        <p:spPr>
          <a:xfrm>
            <a:off x="66137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411" name="Shape 411"/>
          <p:cNvSpPr/>
          <p:nvPr/>
        </p:nvSpPr>
        <p:spPr>
          <a:xfrm>
            <a:off x="944806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412" name="Shape 412"/>
          <p:cNvSpPr/>
          <p:nvPr/>
        </p:nvSpPr>
        <p:spPr>
          <a:xfrm>
            <a:off x="1228237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413" name="Shape 413"/>
          <p:cNvSpPr/>
          <p:nvPr/>
        </p:nvSpPr>
        <p:spPr>
          <a:xfrm>
            <a:off x="1511667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414" name="Shape 414"/>
          <p:cNvSpPr/>
          <p:nvPr/>
        </p:nvSpPr>
        <p:spPr>
          <a:xfrm>
            <a:off x="179509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415" name="Shape 415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1467996-5096-1F42-BAF9-33BA64B1962D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383" name="Value proposition canvas.jpeg"/>
            <p:cNvPicPr>
              <a:picLocks noChangeAspect="1"/>
            </p:cNvPicPr>
            <p:nvPr/>
          </p:nvPicPr>
          <p:blipFill>
            <a:blip r:embed="rId2"/>
            <a:srcRect t="27237" b="27237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84" name="Shape 38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fill a value proposition canvas for a target customer of your choice, using the template provided (p.189). Focus on your own design problem, or choose a design brief (p.138). </a:t>
              </a:r>
            </a:p>
          </p:txBody>
        </p:sp>
        <p:sp>
          <p:nvSpPr>
            <p:cNvPr id="390" name="Shape 39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392" name="Shape 39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94" name="Shape 39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395" name="Shape 395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96" name="Shape 396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98" name="Shape 398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405" name="Shape 405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406" name="Shape 406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407" name="Shape 407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409" name="Shape 409"/>
            <p:cNvSpPr/>
            <p:nvPr/>
          </p:nvSpPr>
          <p:spPr>
            <a:xfrm>
              <a:off x="16436276" y="12508777"/>
              <a:ext cx="74283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Kevin Dooley,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www.flickr.com/photos/pagedooley/6575053747/</a:t>
              </a:r>
            </a:p>
          </p:txBody>
        </p:sp>
        <p:sp>
          <p:nvSpPr>
            <p:cNvPr id="36" name="Shape 140">
              <a:extLst>
                <a:ext uri="{FF2B5EF4-FFF2-40B4-BE49-F238E27FC236}">
                  <a16:creationId xmlns:a16="http://schemas.microsoft.com/office/drawing/2014/main" id="{89412D53-980D-A64B-B560-E6D09AD806D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2">
              <a:extLst>
                <a:ext uri="{FF2B5EF4-FFF2-40B4-BE49-F238E27FC236}">
                  <a16:creationId xmlns:a16="http://schemas.microsoft.com/office/drawing/2014/main" id="{73B453E9-370E-3543-A4A3-4AF4FCF95D48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132</a:t>
              </a:r>
            </a:p>
          </p:txBody>
        </p:sp>
        <p:sp>
          <p:nvSpPr>
            <p:cNvPr id="38" name="Shape 144">
              <a:extLst>
                <a:ext uri="{FF2B5EF4-FFF2-40B4-BE49-F238E27FC236}">
                  <a16:creationId xmlns:a16="http://schemas.microsoft.com/office/drawing/2014/main" id="{2F5ADE61-3E88-3E4B-A64F-82F4305C068E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6">
              <a:extLst>
                <a:ext uri="{FF2B5EF4-FFF2-40B4-BE49-F238E27FC236}">
                  <a16:creationId xmlns:a16="http://schemas.microsoft.com/office/drawing/2014/main" id="{A96D46D9-6B08-B24E-90C5-BE3553D78A8D}"/>
                </a:ext>
              </a:extLst>
            </p:cNvPr>
            <p:cNvSpPr/>
            <p:nvPr/>
          </p:nvSpPr>
          <p:spPr>
            <a:xfrm>
              <a:off x="-233723" y="-21363"/>
              <a:ext cx="1779748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Value Proposition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F905150B-8573-694E-A5E3-DC85B2C594EC}"/>
                </a:ext>
              </a:extLst>
            </p:cNvPr>
            <p:cNvSpPr/>
            <p:nvPr/>
          </p:nvSpPr>
          <p:spPr>
            <a:xfrm rot="5400000">
              <a:off x="6681600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" name="Shape 159">
              <a:extLst>
                <a:ext uri="{FF2B5EF4-FFF2-40B4-BE49-F238E27FC236}">
                  <a16:creationId xmlns:a16="http://schemas.microsoft.com/office/drawing/2014/main" id="{0D037157-D235-8748-AE4F-45D85D058660}"/>
                </a:ext>
              </a:extLst>
            </p:cNvPr>
            <p:cNvSpPr/>
            <p:nvPr/>
          </p:nvSpPr>
          <p:spPr>
            <a:xfrm>
              <a:off x="-347308" y="2501526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</p:grpSp>
      <p:sp>
        <p:nvSpPr>
          <p:cNvPr id="416" name="Shape 416"/>
          <p:cNvSpPr/>
          <p:nvPr/>
        </p:nvSpPr>
        <p:spPr>
          <a:xfrm>
            <a:off x="1999372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2C014F-66B6-0F48-80ED-782ADF6DB17E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418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19" name="Shape 419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420" name="Shape 420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422" name="Shape 422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423" name="Shape 423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11603AB-7E7C-2C44-84D0-271799D9A052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425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426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27" name="Shape 427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429" name="Shape 429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430" name="Shape 430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431" name="Shape 431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3774F6F-4844-6F4E-92D9-4524A98F0FE0}"/>
              </a:ext>
            </a:extLst>
          </p:cNvPr>
          <p:cNvGrpSpPr/>
          <p:nvPr/>
        </p:nvGrpSpPr>
        <p:grpSpPr>
          <a:xfrm>
            <a:off x="-334359" y="-375470"/>
            <a:ext cx="24198993" cy="13484323"/>
            <a:chOff x="-334359" y="-375470"/>
            <a:chExt cx="24198993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446959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984712" y="1429342"/>
              <a:ext cx="5169185" cy="228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334359" y="224682"/>
              <a:ext cx="19678061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/>
            <a:p>
              <a:pPr lvl="3" algn="l" defTabSz="642937">
                <a:defRPr sz="15000" b="0" spc="-300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Value proposition</a:t>
              </a:r>
              <a:r>
                <a:rPr lang="en-AU" sz="16000" spc="-319" dirty="0"/>
                <a:t> 	</a:t>
              </a:r>
              <a:r>
                <a:rPr sz="16000" spc="-319" dirty="0"/>
                <a:t>Canvas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dirty="0"/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3" name="Shape 153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4" name="Shape 164"/>
          <p:cNvSpPr/>
          <p:nvPr/>
        </p:nvSpPr>
        <p:spPr>
          <a:xfrm>
            <a:off x="37794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0CAA52B-F364-3049-8559-0BC27399D33A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138" name="Value proposition canvas.jpeg"/>
            <p:cNvPicPr>
              <a:picLocks noChangeAspect="1"/>
            </p:cNvPicPr>
            <p:nvPr/>
          </p:nvPicPr>
          <p:blipFill>
            <a:blip r:embed="rId2"/>
            <a:srcRect t="27237" b="27237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132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fill a value proposition canvas for a target customer of your choice, using the template provided (p.189). Focus on your own design problem, or choose a design brief (p.138).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-233723" y="-21363"/>
              <a:ext cx="1779748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Value Proposition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6681600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-347308" y="2501526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2" name="Shape 162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6436276" y="12508777"/>
              <a:ext cx="74283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Kevin Dooley,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www.flickr.com/photos/pagedooley/6575053747/</a:t>
              </a:r>
            </a:p>
          </p:txBody>
        </p:sp>
      </p:grpSp>
      <p:sp>
        <p:nvSpPr>
          <p:cNvPr id="166" name="Shape 166"/>
          <p:cNvSpPr/>
          <p:nvPr/>
        </p:nvSpPr>
        <p:spPr>
          <a:xfrm>
            <a:off x="66137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7" name="Shape 167"/>
          <p:cNvSpPr/>
          <p:nvPr/>
        </p:nvSpPr>
        <p:spPr>
          <a:xfrm>
            <a:off x="944806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8" name="Shape 168"/>
          <p:cNvSpPr/>
          <p:nvPr/>
        </p:nvSpPr>
        <p:spPr>
          <a:xfrm>
            <a:off x="1228237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9" name="Shape 169"/>
          <p:cNvSpPr/>
          <p:nvPr/>
        </p:nvSpPr>
        <p:spPr>
          <a:xfrm>
            <a:off x="1511667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70" name="Shape 170"/>
          <p:cNvSpPr/>
          <p:nvPr/>
        </p:nvSpPr>
        <p:spPr>
          <a:xfrm>
            <a:off x="179509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71" name="Shape 171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88" name="Shape 188"/>
          <p:cNvSpPr/>
          <p:nvPr/>
        </p:nvSpPr>
        <p:spPr>
          <a:xfrm>
            <a:off x="2987906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9" name="Shape 199"/>
          <p:cNvSpPr/>
          <p:nvPr/>
        </p:nvSpPr>
        <p:spPr>
          <a:xfrm>
            <a:off x="37794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01" name="Shape 201"/>
          <p:cNvSpPr/>
          <p:nvPr/>
        </p:nvSpPr>
        <p:spPr>
          <a:xfrm>
            <a:off x="66137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02" name="Shape 202"/>
          <p:cNvSpPr/>
          <p:nvPr/>
        </p:nvSpPr>
        <p:spPr>
          <a:xfrm>
            <a:off x="944806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03" name="Shape 203"/>
          <p:cNvSpPr/>
          <p:nvPr/>
        </p:nvSpPr>
        <p:spPr>
          <a:xfrm>
            <a:off x="1228237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04" name="Shape 204"/>
          <p:cNvSpPr/>
          <p:nvPr/>
        </p:nvSpPr>
        <p:spPr>
          <a:xfrm>
            <a:off x="1511667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05" name="Shape 205"/>
          <p:cNvSpPr/>
          <p:nvPr/>
        </p:nvSpPr>
        <p:spPr>
          <a:xfrm>
            <a:off x="179509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06" name="Shape 206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451813-EDF9-C84C-80FF-E1C850E8D6CD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173" name="Value proposition canvas.jpeg"/>
            <p:cNvPicPr>
              <a:picLocks noChangeAspect="1"/>
            </p:cNvPicPr>
            <p:nvPr/>
          </p:nvPicPr>
          <p:blipFill>
            <a:blip r:embed="rId2"/>
            <a:srcRect t="27237" b="27237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4" name="Shape 17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fill a value proposition canvas for a target customer of your choice, using the template provided (p.189). Focus on your own design problem, or choose a design brief (p.138). 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6" name="Shape 186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89" name="Shape 189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7" name="Shape 197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00" name="Shape 200"/>
            <p:cNvSpPr/>
            <p:nvPr/>
          </p:nvSpPr>
          <p:spPr>
            <a:xfrm>
              <a:off x="16436276" y="12508777"/>
              <a:ext cx="74283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Kevin Dooley,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www.flickr.com/photos/pagedooley/6575053747/</a:t>
              </a:r>
            </a:p>
          </p:txBody>
        </p:sp>
        <p:sp>
          <p:nvSpPr>
            <p:cNvPr id="36" name="Shape 140">
              <a:extLst>
                <a:ext uri="{FF2B5EF4-FFF2-40B4-BE49-F238E27FC236}">
                  <a16:creationId xmlns:a16="http://schemas.microsoft.com/office/drawing/2014/main" id="{06EED522-B60D-FC4E-AA4D-5508486A9BED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2">
              <a:extLst>
                <a:ext uri="{FF2B5EF4-FFF2-40B4-BE49-F238E27FC236}">
                  <a16:creationId xmlns:a16="http://schemas.microsoft.com/office/drawing/2014/main" id="{13511A26-65F1-8944-B188-54F061621C79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132</a:t>
              </a:r>
            </a:p>
          </p:txBody>
        </p:sp>
        <p:sp>
          <p:nvSpPr>
            <p:cNvPr id="38" name="Shape 144">
              <a:extLst>
                <a:ext uri="{FF2B5EF4-FFF2-40B4-BE49-F238E27FC236}">
                  <a16:creationId xmlns:a16="http://schemas.microsoft.com/office/drawing/2014/main" id="{9C800A2A-2C7F-B845-B21D-C3C54065EFC0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6">
              <a:extLst>
                <a:ext uri="{FF2B5EF4-FFF2-40B4-BE49-F238E27FC236}">
                  <a16:creationId xmlns:a16="http://schemas.microsoft.com/office/drawing/2014/main" id="{412431B2-68A5-5E41-AFD6-FA52F5618C30}"/>
                </a:ext>
              </a:extLst>
            </p:cNvPr>
            <p:cNvSpPr/>
            <p:nvPr/>
          </p:nvSpPr>
          <p:spPr>
            <a:xfrm>
              <a:off x="-233723" y="-21363"/>
              <a:ext cx="1779748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Value Proposition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07E020B3-D3E3-5143-8FAF-479EF86A5C27}"/>
                </a:ext>
              </a:extLst>
            </p:cNvPr>
            <p:cNvSpPr/>
            <p:nvPr/>
          </p:nvSpPr>
          <p:spPr>
            <a:xfrm rot="5400000">
              <a:off x="6681600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" name="Shape 159">
              <a:extLst>
                <a:ext uri="{FF2B5EF4-FFF2-40B4-BE49-F238E27FC236}">
                  <a16:creationId xmlns:a16="http://schemas.microsoft.com/office/drawing/2014/main" id="{BCAD7FA3-21A9-EA45-A2AC-D6BF2650788D}"/>
                </a:ext>
              </a:extLst>
            </p:cNvPr>
            <p:cNvSpPr/>
            <p:nvPr/>
          </p:nvSpPr>
          <p:spPr>
            <a:xfrm>
              <a:off x="-347308" y="2501526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23" name="Shape 223"/>
          <p:cNvSpPr/>
          <p:nvPr/>
        </p:nvSpPr>
        <p:spPr>
          <a:xfrm>
            <a:off x="5822210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34" name="Shape 234"/>
          <p:cNvSpPr/>
          <p:nvPr/>
        </p:nvSpPr>
        <p:spPr>
          <a:xfrm>
            <a:off x="37794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6" name="Shape 236"/>
          <p:cNvSpPr/>
          <p:nvPr/>
        </p:nvSpPr>
        <p:spPr>
          <a:xfrm>
            <a:off x="66137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7" name="Shape 237"/>
          <p:cNvSpPr/>
          <p:nvPr/>
        </p:nvSpPr>
        <p:spPr>
          <a:xfrm>
            <a:off x="944806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8" name="Shape 238"/>
          <p:cNvSpPr/>
          <p:nvPr/>
        </p:nvSpPr>
        <p:spPr>
          <a:xfrm>
            <a:off x="1228237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9" name="Shape 239"/>
          <p:cNvSpPr/>
          <p:nvPr/>
        </p:nvSpPr>
        <p:spPr>
          <a:xfrm>
            <a:off x="1511667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0" name="Shape 240"/>
          <p:cNvSpPr/>
          <p:nvPr/>
        </p:nvSpPr>
        <p:spPr>
          <a:xfrm>
            <a:off x="179509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1" name="Shape 241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5BABCB-AC2D-D94F-87F3-659565CBB8E3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208" name="Value proposition canvas.jpeg"/>
            <p:cNvPicPr>
              <a:picLocks noChangeAspect="1"/>
            </p:cNvPicPr>
            <p:nvPr/>
          </p:nvPicPr>
          <p:blipFill>
            <a:blip r:embed="rId2"/>
            <a:srcRect t="27237" b="27237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9" name="Shape 20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fill a value proposition canvas for a target customer of your choice, using the template provided (p.189). Focus on your own design problem, or choose a design brief (p.138). 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217" name="Shape 21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20" name="Shape 220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24" name="Shape 224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33" name="Shape 233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35" name="Shape 235"/>
            <p:cNvSpPr/>
            <p:nvPr/>
          </p:nvSpPr>
          <p:spPr>
            <a:xfrm>
              <a:off x="16436276" y="12508777"/>
              <a:ext cx="74283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Kevin Dooley,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www.flickr.com/photos/pagedooley/6575053747/</a:t>
              </a:r>
            </a:p>
          </p:txBody>
        </p:sp>
        <p:sp>
          <p:nvSpPr>
            <p:cNvPr id="36" name="Shape 140">
              <a:extLst>
                <a:ext uri="{FF2B5EF4-FFF2-40B4-BE49-F238E27FC236}">
                  <a16:creationId xmlns:a16="http://schemas.microsoft.com/office/drawing/2014/main" id="{5B737143-183E-1E48-89C4-25A5AA676DDF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2">
              <a:extLst>
                <a:ext uri="{FF2B5EF4-FFF2-40B4-BE49-F238E27FC236}">
                  <a16:creationId xmlns:a16="http://schemas.microsoft.com/office/drawing/2014/main" id="{6D86C837-01E8-E346-B400-499031EB2CE9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132</a:t>
              </a:r>
            </a:p>
          </p:txBody>
        </p:sp>
        <p:sp>
          <p:nvSpPr>
            <p:cNvPr id="38" name="Shape 144">
              <a:extLst>
                <a:ext uri="{FF2B5EF4-FFF2-40B4-BE49-F238E27FC236}">
                  <a16:creationId xmlns:a16="http://schemas.microsoft.com/office/drawing/2014/main" id="{6E2E1423-0E53-6C43-BE32-0ACF3CE4E004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6">
              <a:extLst>
                <a:ext uri="{FF2B5EF4-FFF2-40B4-BE49-F238E27FC236}">
                  <a16:creationId xmlns:a16="http://schemas.microsoft.com/office/drawing/2014/main" id="{E1CAA920-82F7-AD49-8188-D92E36AAE1A5}"/>
                </a:ext>
              </a:extLst>
            </p:cNvPr>
            <p:cNvSpPr/>
            <p:nvPr/>
          </p:nvSpPr>
          <p:spPr>
            <a:xfrm>
              <a:off x="-233723" y="-21363"/>
              <a:ext cx="1779748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Value Proposition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B0E2A10D-7FBE-6540-B26C-FBCF28702CBE}"/>
                </a:ext>
              </a:extLst>
            </p:cNvPr>
            <p:cNvSpPr/>
            <p:nvPr/>
          </p:nvSpPr>
          <p:spPr>
            <a:xfrm rot="5400000">
              <a:off x="6681600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" name="Shape 159">
              <a:extLst>
                <a:ext uri="{FF2B5EF4-FFF2-40B4-BE49-F238E27FC236}">
                  <a16:creationId xmlns:a16="http://schemas.microsoft.com/office/drawing/2014/main" id="{2C6C1C03-2D38-3349-B459-1708258B41A0}"/>
                </a:ext>
              </a:extLst>
            </p:cNvPr>
            <p:cNvSpPr/>
            <p:nvPr/>
          </p:nvSpPr>
          <p:spPr>
            <a:xfrm>
              <a:off x="-347308" y="2501526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8" name="Shape 258"/>
          <p:cNvSpPr/>
          <p:nvPr/>
        </p:nvSpPr>
        <p:spPr>
          <a:xfrm>
            <a:off x="8656514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69" name="Shape 269"/>
          <p:cNvSpPr/>
          <p:nvPr/>
        </p:nvSpPr>
        <p:spPr>
          <a:xfrm>
            <a:off x="37794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1" name="Shape 271"/>
          <p:cNvSpPr/>
          <p:nvPr/>
        </p:nvSpPr>
        <p:spPr>
          <a:xfrm>
            <a:off x="66137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2" name="Shape 272"/>
          <p:cNvSpPr/>
          <p:nvPr/>
        </p:nvSpPr>
        <p:spPr>
          <a:xfrm>
            <a:off x="944806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3" name="Shape 273"/>
          <p:cNvSpPr/>
          <p:nvPr/>
        </p:nvSpPr>
        <p:spPr>
          <a:xfrm>
            <a:off x="1228237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4" name="Shape 274"/>
          <p:cNvSpPr/>
          <p:nvPr/>
        </p:nvSpPr>
        <p:spPr>
          <a:xfrm>
            <a:off x="1511667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5" name="Shape 275"/>
          <p:cNvSpPr/>
          <p:nvPr/>
        </p:nvSpPr>
        <p:spPr>
          <a:xfrm>
            <a:off x="179509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6" name="Shape 276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2BA637A-A01C-574A-B5D8-ED6420FB85B5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243" name="Value proposition canvas.jpeg"/>
            <p:cNvPicPr>
              <a:picLocks noChangeAspect="1"/>
            </p:cNvPicPr>
            <p:nvPr/>
          </p:nvPicPr>
          <p:blipFill>
            <a:blip r:embed="rId2"/>
            <a:srcRect t="27237" b="27237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4" name="Shape 24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fill a value proposition canvas for a target customer of your choice, using the template provided (p.189). Focus on your own design problem, or choose a design brief (p.138). 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252" name="Shape 25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55" name="Shape 255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6" name="Shape 256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7" name="Shape 267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16436276" y="12508777"/>
              <a:ext cx="74283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Kevin Dooley,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www.flickr.com/photos/pagedooley/6575053747/</a:t>
              </a:r>
            </a:p>
          </p:txBody>
        </p:sp>
        <p:sp>
          <p:nvSpPr>
            <p:cNvPr id="36" name="Shape 140">
              <a:extLst>
                <a:ext uri="{FF2B5EF4-FFF2-40B4-BE49-F238E27FC236}">
                  <a16:creationId xmlns:a16="http://schemas.microsoft.com/office/drawing/2014/main" id="{A252C36F-BB1F-CB47-907F-92C00838D36C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2">
              <a:extLst>
                <a:ext uri="{FF2B5EF4-FFF2-40B4-BE49-F238E27FC236}">
                  <a16:creationId xmlns:a16="http://schemas.microsoft.com/office/drawing/2014/main" id="{23A0EBFC-01C9-DB49-93CB-4909FEFA3674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132</a:t>
              </a:r>
            </a:p>
          </p:txBody>
        </p:sp>
        <p:sp>
          <p:nvSpPr>
            <p:cNvPr id="38" name="Shape 144">
              <a:extLst>
                <a:ext uri="{FF2B5EF4-FFF2-40B4-BE49-F238E27FC236}">
                  <a16:creationId xmlns:a16="http://schemas.microsoft.com/office/drawing/2014/main" id="{1AAB3629-C46A-1B48-A3F7-C93D0836289E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6">
              <a:extLst>
                <a:ext uri="{FF2B5EF4-FFF2-40B4-BE49-F238E27FC236}">
                  <a16:creationId xmlns:a16="http://schemas.microsoft.com/office/drawing/2014/main" id="{16F174F1-057E-BB4A-85A5-DF8E73072E3A}"/>
                </a:ext>
              </a:extLst>
            </p:cNvPr>
            <p:cNvSpPr/>
            <p:nvPr/>
          </p:nvSpPr>
          <p:spPr>
            <a:xfrm>
              <a:off x="-233723" y="-21363"/>
              <a:ext cx="1779748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Value Proposition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1025AC43-B47B-7F46-BF50-49AF9EF3E513}"/>
                </a:ext>
              </a:extLst>
            </p:cNvPr>
            <p:cNvSpPr/>
            <p:nvPr/>
          </p:nvSpPr>
          <p:spPr>
            <a:xfrm rot="5400000">
              <a:off x="6681600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" name="Shape 159">
              <a:extLst>
                <a:ext uri="{FF2B5EF4-FFF2-40B4-BE49-F238E27FC236}">
                  <a16:creationId xmlns:a16="http://schemas.microsoft.com/office/drawing/2014/main" id="{719627C8-67F5-4F45-AD8F-884CEC6D84A3}"/>
                </a:ext>
              </a:extLst>
            </p:cNvPr>
            <p:cNvSpPr/>
            <p:nvPr/>
          </p:nvSpPr>
          <p:spPr>
            <a:xfrm>
              <a:off x="-347308" y="2501526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3" name="Shape 293"/>
          <p:cNvSpPr/>
          <p:nvPr/>
        </p:nvSpPr>
        <p:spPr>
          <a:xfrm>
            <a:off x="11490817" y="11167821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304" name="Shape 304"/>
          <p:cNvSpPr/>
          <p:nvPr/>
        </p:nvSpPr>
        <p:spPr>
          <a:xfrm>
            <a:off x="37794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06" name="Shape 306"/>
          <p:cNvSpPr/>
          <p:nvPr/>
        </p:nvSpPr>
        <p:spPr>
          <a:xfrm>
            <a:off x="66137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07" name="Shape 307"/>
          <p:cNvSpPr/>
          <p:nvPr/>
        </p:nvSpPr>
        <p:spPr>
          <a:xfrm>
            <a:off x="944806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08" name="Shape 308"/>
          <p:cNvSpPr/>
          <p:nvPr/>
        </p:nvSpPr>
        <p:spPr>
          <a:xfrm>
            <a:off x="1228237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09" name="Shape 309"/>
          <p:cNvSpPr/>
          <p:nvPr/>
        </p:nvSpPr>
        <p:spPr>
          <a:xfrm>
            <a:off x="1511667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10" name="Shape 310"/>
          <p:cNvSpPr/>
          <p:nvPr/>
        </p:nvSpPr>
        <p:spPr>
          <a:xfrm>
            <a:off x="179509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11" name="Shape 311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9DCFCD1-EBAF-2549-AA25-9D3EDDF4AFEC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278" name="Value proposition canvas.jpeg"/>
            <p:cNvPicPr>
              <a:picLocks noChangeAspect="1"/>
            </p:cNvPicPr>
            <p:nvPr/>
          </p:nvPicPr>
          <p:blipFill>
            <a:blip r:embed="rId2"/>
            <a:srcRect t="27237" b="27237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9" name="Shape 27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fill a value proposition canvas for a target customer of your choice, using the template provided (p.189). Focus on your own design problem, or choose a design brief (p.138). </a:t>
              </a:r>
            </a:p>
          </p:txBody>
        </p:sp>
        <p:sp>
          <p:nvSpPr>
            <p:cNvPr id="285" name="Shape 28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1" name="Shape 301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03" name="Shape 303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16436276" y="12508777"/>
              <a:ext cx="74283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Kevin Dooley,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www.flickr.com/photos/pagedooley/6575053747/</a:t>
              </a:r>
            </a:p>
          </p:txBody>
        </p:sp>
        <p:sp>
          <p:nvSpPr>
            <p:cNvPr id="36" name="Shape 140">
              <a:extLst>
                <a:ext uri="{FF2B5EF4-FFF2-40B4-BE49-F238E27FC236}">
                  <a16:creationId xmlns:a16="http://schemas.microsoft.com/office/drawing/2014/main" id="{F56F205F-ADC1-0B45-9537-99A9CE159B4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2">
              <a:extLst>
                <a:ext uri="{FF2B5EF4-FFF2-40B4-BE49-F238E27FC236}">
                  <a16:creationId xmlns:a16="http://schemas.microsoft.com/office/drawing/2014/main" id="{8BE54C42-1757-8946-B52C-7A3235DA944B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132</a:t>
              </a:r>
            </a:p>
          </p:txBody>
        </p:sp>
        <p:sp>
          <p:nvSpPr>
            <p:cNvPr id="38" name="Shape 144">
              <a:extLst>
                <a:ext uri="{FF2B5EF4-FFF2-40B4-BE49-F238E27FC236}">
                  <a16:creationId xmlns:a16="http://schemas.microsoft.com/office/drawing/2014/main" id="{E7781816-3AAB-2C40-B687-F077787DC94C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6">
              <a:extLst>
                <a:ext uri="{FF2B5EF4-FFF2-40B4-BE49-F238E27FC236}">
                  <a16:creationId xmlns:a16="http://schemas.microsoft.com/office/drawing/2014/main" id="{9233439C-2290-F747-8C60-C4699C894C50}"/>
                </a:ext>
              </a:extLst>
            </p:cNvPr>
            <p:cNvSpPr/>
            <p:nvPr/>
          </p:nvSpPr>
          <p:spPr>
            <a:xfrm>
              <a:off x="-233723" y="-21363"/>
              <a:ext cx="1779748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Value Proposition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6C498F61-AB1F-8F44-AED4-A9B350B35825}"/>
                </a:ext>
              </a:extLst>
            </p:cNvPr>
            <p:cNvSpPr/>
            <p:nvPr/>
          </p:nvSpPr>
          <p:spPr>
            <a:xfrm rot="5400000">
              <a:off x="6681600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" name="Shape 159">
              <a:extLst>
                <a:ext uri="{FF2B5EF4-FFF2-40B4-BE49-F238E27FC236}">
                  <a16:creationId xmlns:a16="http://schemas.microsoft.com/office/drawing/2014/main" id="{B089C7FA-3D26-6646-8FCF-8E1C0F4B0B4C}"/>
                </a:ext>
              </a:extLst>
            </p:cNvPr>
            <p:cNvSpPr/>
            <p:nvPr/>
          </p:nvSpPr>
          <p:spPr>
            <a:xfrm>
              <a:off x="-347308" y="2501526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38" name="Shape 338"/>
          <p:cNvSpPr/>
          <p:nvPr/>
        </p:nvSpPr>
        <p:spPr>
          <a:xfrm>
            <a:off x="37794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40" name="Shape 340"/>
          <p:cNvSpPr/>
          <p:nvPr/>
        </p:nvSpPr>
        <p:spPr>
          <a:xfrm>
            <a:off x="66137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41" name="Shape 341"/>
          <p:cNvSpPr/>
          <p:nvPr/>
        </p:nvSpPr>
        <p:spPr>
          <a:xfrm>
            <a:off x="944806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42" name="Shape 342"/>
          <p:cNvSpPr/>
          <p:nvPr/>
        </p:nvSpPr>
        <p:spPr>
          <a:xfrm>
            <a:off x="1228237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43" name="Shape 343"/>
          <p:cNvSpPr/>
          <p:nvPr/>
        </p:nvSpPr>
        <p:spPr>
          <a:xfrm>
            <a:off x="1511667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44" name="Shape 344"/>
          <p:cNvSpPr/>
          <p:nvPr/>
        </p:nvSpPr>
        <p:spPr>
          <a:xfrm>
            <a:off x="179509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45" name="Shape 345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B4223D-B8F0-F648-A7C5-EC961B09B585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313" name="Value proposition canvas.jpeg"/>
            <p:cNvPicPr>
              <a:picLocks noChangeAspect="1"/>
            </p:cNvPicPr>
            <p:nvPr/>
          </p:nvPicPr>
          <p:blipFill>
            <a:blip r:embed="rId2"/>
            <a:srcRect t="27237" b="27237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14" name="Shape 31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fill a value proposition canvas for a target customer of your choice, using the template provided (p.189). Focus on your own design problem, or choose a design brief (p.138). 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322" name="Shape 32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24" name="Shape 32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325" name="Shape 325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39" name="Shape 339"/>
            <p:cNvSpPr/>
            <p:nvPr/>
          </p:nvSpPr>
          <p:spPr>
            <a:xfrm>
              <a:off x="16436276" y="12508777"/>
              <a:ext cx="74283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Kevin Dooley,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www.flickr.com/photos/pagedooley/6575053747/</a:t>
              </a:r>
            </a:p>
          </p:txBody>
        </p:sp>
        <p:sp>
          <p:nvSpPr>
            <p:cNvPr id="36" name="Shape 140">
              <a:extLst>
                <a:ext uri="{FF2B5EF4-FFF2-40B4-BE49-F238E27FC236}">
                  <a16:creationId xmlns:a16="http://schemas.microsoft.com/office/drawing/2014/main" id="{598FDE2D-19CA-BC42-9416-0F795BCBCDC2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2">
              <a:extLst>
                <a:ext uri="{FF2B5EF4-FFF2-40B4-BE49-F238E27FC236}">
                  <a16:creationId xmlns:a16="http://schemas.microsoft.com/office/drawing/2014/main" id="{AA7647F5-78AC-9043-8340-48126DA0AE84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132</a:t>
              </a:r>
            </a:p>
          </p:txBody>
        </p:sp>
        <p:sp>
          <p:nvSpPr>
            <p:cNvPr id="38" name="Shape 144">
              <a:extLst>
                <a:ext uri="{FF2B5EF4-FFF2-40B4-BE49-F238E27FC236}">
                  <a16:creationId xmlns:a16="http://schemas.microsoft.com/office/drawing/2014/main" id="{4B3C5742-BEA7-D942-B879-7850258215F5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6">
              <a:extLst>
                <a:ext uri="{FF2B5EF4-FFF2-40B4-BE49-F238E27FC236}">
                  <a16:creationId xmlns:a16="http://schemas.microsoft.com/office/drawing/2014/main" id="{BAAE407B-F5E0-9247-A862-2D0F54E0308D}"/>
                </a:ext>
              </a:extLst>
            </p:cNvPr>
            <p:cNvSpPr/>
            <p:nvPr/>
          </p:nvSpPr>
          <p:spPr>
            <a:xfrm>
              <a:off x="-233723" y="-21363"/>
              <a:ext cx="1779748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Value Proposition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C0959878-C9F0-764D-9764-1E8CD396BF3F}"/>
                </a:ext>
              </a:extLst>
            </p:cNvPr>
            <p:cNvSpPr/>
            <p:nvPr/>
          </p:nvSpPr>
          <p:spPr>
            <a:xfrm rot="5400000">
              <a:off x="6681600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" name="Shape 159">
              <a:extLst>
                <a:ext uri="{FF2B5EF4-FFF2-40B4-BE49-F238E27FC236}">
                  <a16:creationId xmlns:a16="http://schemas.microsoft.com/office/drawing/2014/main" id="{60289730-F882-1642-9543-C5B9D871E0C9}"/>
                </a:ext>
              </a:extLst>
            </p:cNvPr>
            <p:cNvSpPr/>
            <p:nvPr/>
          </p:nvSpPr>
          <p:spPr>
            <a:xfrm>
              <a:off x="-347308" y="2501526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</p:grpSp>
      <p:sp>
        <p:nvSpPr>
          <p:cNvPr id="346" name="Shape 346"/>
          <p:cNvSpPr/>
          <p:nvPr/>
        </p:nvSpPr>
        <p:spPr>
          <a:xfrm>
            <a:off x="1432512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73" name="Shape 373"/>
          <p:cNvSpPr/>
          <p:nvPr/>
        </p:nvSpPr>
        <p:spPr>
          <a:xfrm>
            <a:off x="37794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75" name="Shape 375"/>
          <p:cNvSpPr/>
          <p:nvPr/>
        </p:nvSpPr>
        <p:spPr>
          <a:xfrm>
            <a:off x="66137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76" name="Shape 376"/>
          <p:cNvSpPr/>
          <p:nvPr/>
        </p:nvSpPr>
        <p:spPr>
          <a:xfrm>
            <a:off x="944806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77" name="Shape 377"/>
          <p:cNvSpPr/>
          <p:nvPr/>
        </p:nvSpPr>
        <p:spPr>
          <a:xfrm>
            <a:off x="1228237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78" name="Shape 378"/>
          <p:cNvSpPr/>
          <p:nvPr/>
        </p:nvSpPr>
        <p:spPr>
          <a:xfrm>
            <a:off x="1511667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79" name="Shape 379"/>
          <p:cNvSpPr/>
          <p:nvPr/>
        </p:nvSpPr>
        <p:spPr>
          <a:xfrm>
            <a:off x="179509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80" name="Shape 380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051D16D-1B51-1840-8A0C-F79FC11978E1}"/>
              </a:ext>
            </a:extLst>
          </p:cNvPr>
          <p:cNvGrpSpPr/>
          <p:nvPr/>
        </p:nvGrpSpPr>
        <p:grpSpPr>
          <a:xfrm>
            <a:off x="-347308" y="-75167"/>
            <a:ext cx="24810267" cy="13336420"/>
            <a:chOff x="-347308" y="-75167"/>
            <a:chExt cx="24810267" cy="13336420"/>
          </a:xfrm>
        </p:grpSpPr>
        <p:pic>
          <p:nvPicPr>
            <p:cNvPr id="348" name="Value proposition canvas.jpeg"/>
            <p:cNvPicPr>
              <a:picLocks noChangeAspect="1"/>
            </p:cNvPicPr>
            <p:nvPr/>
          </p:nvPicPr>
          <p:blipFill>
            <a:blip r:embed="rId2"/>
            <a:srcRect t="27237" b="27237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49" name="Shape 34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fill a value proposition canvas for a target customer of your choice, using the template provided (p.189). Focus on your own design problem, or choose a design brief (p.138). </a:t>
              </a:r>
            </a:p>
          </p:txBody>
        </p:sp>
        <p:sp>
          <p:nvSpPr>
            <p:cNvPr id="355" name="Shape 35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20913150" y="3770358"/>
              <a:ext cx="3308732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357" name="Shape 35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59" name="Shape 35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360" name="Shape 360"/>
            <p:cNvSpPr/>
            <p:nvPr/>
          </p:nvSpPr>
          <p:spPr>
            <a:xfrm>
              <a:off x="998112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61" name="Shape 361"/>
            <p:cNvSpPr/>
            <p:nvPr/>
          </p:nvSpPr>
          <p:spPr>
            <a:xfrm>
              <a:off x="18484036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63" name="Shape 363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431251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70" name="Shape 370"/>
            <p:cNvSpPr/>
            <p:nvPr/>
          </p:nvSpPr>
          <p:spPr>
            <a:xfrm>
              <a:off x="7146821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71" name="Shape 371"/>
            <p:cNvSpPr/>
            <p:nvPr/>
          </p:nvSpPr>
          <p:spPr>
            <a:xfrm>
              <a:off x="1281542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72" name="Shape 372"/>
            <p:cNvSpPr/>
            <p:nvPr/>
          </p:nvSpPr>
          <p:spPr>
            <a:xfrm>
              <a:off x="15649733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16436276" y="12508777"/>
              <a:ext cx="742835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 Kevin Dooley,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 www.flickr.com/photos/pagedooley/6575053747/</a:t>
              </a:r>
            </a:p>
          </p:txBody>
        </p:sp>
        <p:sp>
          <p:nvSpPr>
            <p:cNvPr id="36" name="Shape 140">
              <a:extLst>
                <a:ext uri="{FF2B5EF4-FFF2-40B4-BE49-F238E27FC236}">
                  <a16:creationId xmlns:a16="http://schemas.microsoft.com/office/drawing/2014/main" id="{58622659-C7B1-1C44-BD8E-58BEC2A185D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42">
              <a:extLst>
                <a:ext uri="{FF2B5EF4-FFF2-40B4-BE49-F238E27FC236}">
                  <a16:creationId xmlns:a16="http://schemas.microsoft.com/office/drawing/2014/main" id="{B5534CCD-0413-DA45-AB40-71B8418FE582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132</a:t>
              </a:r>
            </a:p>
          </p:txBody>
        </p:sp>
        <p:sp>
          <p:nvSpPr>
            <p:cNvPr id="38" name="Shape 144">
              <a:extLst>
                <a:ext uri="{FF2B5EF4-FFF2-40B4-BE49-F238E27FC236}">
                  <a16:creationId xmlns:a16="http://schemas.microsoft.com/office/drawing/2014/main" id="{559348DC-01DA-0241-A04B-6E03774FA53D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" name="Shape 156">
              <a:extLst>
                <a:ext uri="{FF2B5EF4-FFF2-40B4-BE49-F238E27FC236}">
                  <a16:creationId xmlns:a16="http://schemas.microsoft.com/office/drawing/2014/main" id="{F17883FE-C2EE-8345-8961-744D5A1E92E5}"/>
                </a:ext>
              </a:extLst>
            </p:cNvPr>
            <p:cNvSpPr/>
            <p:nvPr/>
          </p:nvSpPr>
          <p:spPr>
            <a:xfrm>
              <a:off x="-233723" y="-21363"/>
              <a:ext cx="1779748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Value Proposition</a:t>
              </a:r>
            </a:p>
          </p:txBody>
        </p:sp>
        <p:sp>
          <p:nvSpPr>
            <p:cNvPr id="40" name="Shape 158">
              <a:extLst>
                <a:ext uri="{FF2B5EF4-FFF2-40B4-BE49-F238E27FC236}">
                  <a16:creationId xmlns:a16="http://schemas.microsoft.com/office/drawing/2014/main" id="{F1A7D020-4DE8-9642-B0B0-21F29E006C52}"/>
                </a:ext>
              </a:extLst>
            </p:cNvPr>
            <p:cNvSpPr/>
            <p:nvPr/>
          </p:nvSpPr>
          <p:spPr>
            <a:xfrm rot="5400000">
              <a:off x="6681600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" name="Shape 159">
              <a:extLst>
                <a:ext uri="{FF2B5EF4-FFF2-40B4-BE49-F238E27FC236}">
                  <a16:creationId xmlns:a16="http://schemas.microsoft.com/office/drawing/2014/main" id="{9FFCF0F8-E0A7-A04F-BA82-875252EBF7CE}"/>
                </a:ext>
              </a:extLst>
            </p:cNvPr>
            <p:cNvSpPr/>
            <p:nvPr/>
          </p:nvSpPr>
          <p:spPr>
            <a:xfrm>
              <a:off x="-347308" y="2501526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</p:grpSp>
      <p:sp>
        <p:nvSpPr>
          <p:cNvPr id="381" name="Shape 381"/>
          <p:cNvSpPr/>
          <p:nvPr/>
        </p:nvSpPr>
        <p:spPr>
          <a:xfrm>
            <a:off x="17159425" y="11141085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1335</Words>
  <Application>Microsoft Macintosh PowerPoint</Application>
  <PresentationFormat>Custom</PresentationFormat>
  <Paragraphs>227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5</cp:revision>
  <dcterms:modified xsi:type="dcterms:W3CDTF">2020-01-09T04:12:13Z</dcterms:modified>
</cp:coreProperties>
</file>